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1"/>
  </p:notesMasterIdLst>
  <p:handoutMasterIdLst>
    <p:handoutMasterId r:id="rId82"/>
  </p:handoutMasterIdLst>
  <p:sldIdLst>
    <p:sldId id="716" r:id="rId2"/>
    <p:sldId id="713" r:id="rId3"/>
    <p:sldId id="558" r:id="rId4"/>
    <p:sldId id="559" r:id="rId5"/>
    <p:sldId id="536" r:id="rId6"/>
    <p:sldId id="643" r:id="rId7"/>
    <p:sldId id="645" r:id="rId8"/>
    <p:sldId id="647" r:id="rId9"/>
    <p:sldId id="648" r:id="rId10"/>
    <p:sldId id="649" r:id="rId11"/>
    <p:sldId id="539" r:id="rId12"/>
    <p:sldId id="560" r:id="rId13"/>
    <p:sldId id="650" r:id="rId14"/>
    <p:sldId id="651" r:id="rId15"/>
    <p:sldId id="652" r:id="rId16"/>
    <p:sldId id="653" r:id="rId17"/>
    <p:sldId id="553" r:id="rId18"/>
    <p:sldId id="550" r:id="rId19"/>
    <p:sldId id="544" r:id="rId20"/>
    <p:sldId id="631" r:id="rId21"/>
    <p:sldId id="632" r:id="rId22"/>
    <p:sldId id="633" r:id="rId23"/>
    <p:sldId id="654" r:id="rId24"/>
    <p:sldId id="658" r:id="rId25"/>
    <p:sldId id="659" r:id="rId26"/>
    <p:sldId id="660" r:id="rId27"/>
    <p:sldId id="562" r:id="rId28"/>
    <p:sldId id="565" r:id="rId29"/>
    <p:sldId id="655" r:id="rId30"/>
    <p:sldId id="656" r:id="rId31"/>
    <p:sldId id="657" r:id="rId32"/>
    <p:sldId id="561" r:id="rId33"/>
    <p:sldId id="572" r:id="rId34"/>
    <p:sldId id="661" r:id="rId35"/>
    <p:sldId id="662" r:id="rId36"/>
    <p:sldId id="663" r:id="rId37"/>
    <p:sldId id="556" r:id="rId38"/>
    <p:sldId id="665" r:id="rId39"/>
    <p:sldId id="666" r:id="rId40"/>
    <p:sldId id="634" r:id="rId41"/>
    <p:sldId id="635" r:id="rId42"/>
    <p:sldId id="636" r:id="rId43"/>
    <p:sldId id="555" r:id="rId44"/>
    <p:sldId id="682" r:id="rId45"/>
    <p:sldId id="668" r:id="rId46"/>
    <p:sldId id="671" r:id="rId47"/>
    <p:sldId id="673" r:id="rId48"/>
    <p:sldId id="674" r:id="rId49"/>
    <p:sldId id="675" r:id="rId50"/>
    <p:sldId id="676" r:id="rId51"/>
    <p:sldId id="678" r:id="rId52"/>
    <p:sldId id="679" r:id="rId53"/>
    <p:sldId id="680" r:id="rId54"/>
    <p:sldId id="681" r:id="rId55"/>
    <p:sldId id="683" r:id="rId56"/>
    <p:sldId id="684" r:id="rId57"/>
    <p:sldId id="685" r:id="rId58"/>
    <p:sldId id="686" r:id="rId59"/>
    <p:sldId id="687" r:id="rId60"/>
    <p:sldId id="688" r:id="rId61"/>
    <p:sldId id="689" r:id="rId62"/>
    <p:sldId id="690" r:id="rId63"/>
    <p:sldId id="691" r:id="rId64"/>
    <p:sldId id="692" r:id="rId65"/>
    <p:sldId id="693" r:id="rId66"/>
    <p:sldId id="694" r:id="rId67"/>
    <p:sldId id="695" r:id="rId68"/>
    <p:sldId id="696" r:id="rId69"/>
    <p:sldId id="697" r:id="rId70"/>
    <p:sldId id="698" r:id="rId71"/>
    <p:sldId id="699" r:id="rId72"/>
    <p:sldId id="700" r:id="rId73"/>
    <p:sldId id="702" r:id="rId74"/>
    <p:sldId id="705" r:id="rId75"/>
    <p:sldId id="706" r:id="rId76"/>
    <p:sldId id="707" r:id="rId77"/>
    <p:sldId id="708" r:id="rId78"/>
    <p:sldId id="709" r:id="rId79"/>
    <p:sldId id="710" r:id="rId8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99"/>
    <a:srgbClr val="008000"/>
    <a:srgbClr val="75ADFF"/>
    <a:srgbClr val="85C2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65" autoAdjust="0"/>
    <p:restoredTop sz="96560" autoAdjust="0"/>
  </p:normalViewPr>
  <p:slideViewPr>
    <p:cSldViewPr>
      <p:cViewPr varScale="1">
        <p:scale>
          <a:sx n="68" d="100"/>
          <a:sy n="68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</c:v>
                </c:pt>
              </c:strCache>
            </c:strRef>
          </c:tx>
          <c:spPr>
            <a:ln w="50800" cmpd="sng">
              <a:solidFill>
                <a:schemeClr val="tx2">
                  <a:lumMod val="75000"/>
                </a:schemeClr>
              </a:solidFill>
            </a:ln>
          </c:spPr>
          <c:marker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55.3</c:v>
                </c:pt>
                <c:pt idx="1">
                  <c:v>58.3</c:v>
                </c:pt>
                <c:pt idx="2">
                  <c:v>63.9</c:v>
                </c:pt>
                <c:pt idx="3">
                  <c:v>66.5</c:v>
                </c:pt>
                <c:pt idx="4">
                  <c:v>65.8</c:v>
                </c:pt>
                <c:pt idx="5">
                  <c:v>66.900000000000006</c:v>
                </c:pt>
                <c:pt idx="6">
                  <c:v>71.599999999999994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40.200000000000003</c:v>
                </c:pt>
                <c:pt idx="1">
                  <c:v>41.5</c:v>
                </c:pt>
                <c:pt idx="2">
                  <c:v>49.5</c:v>
                </c:pt>
                <c:pt idx="3">
                  <c:v>48.6</c:v>
                </c:pt>
                <c:pt idx="4">
                  <c:v>52.3</c:v>
                </c:pt>
                <c:pt idx="5">
                  <c:v>48.3</c:v>
                </c:pt>
                <c:pt idx="6">
                  <c:v>51.2</c:v>
                </c:pt>
              </c:numCache>
            </c:numRef>
          </c:val>
        </c:ser>
        <c:marker val="1"/>
        <c:axId val="52900224"/>
        <c:axId val="52901760"/>
      </c:lineChart>
      <c:catAx>
        <c:axId val="5290022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2901760"/>
        <c:crosses val="autoZero"/>
        <c:auto val="1"/>
        <c:lblAlgn val="ctr"/>
        <c:lblOffset val="100"/>
      </c:catAx>
      <c:valAx>
        <c:axId val="52901760"/>
        <c:scaling>
          <c:orientation val="minMax"/>
          <c:min val="25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2900224"/>
        <c:crosses val="autoZero"/>
        <c:crossBetween val="between"/>
      </c:valAx>
    </c:plotArea>
    <c:legend>
      <c:legendPos val="r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2356632738812529E-2"/>
          <c:y val="0"/>
          <c:w val="0.75925514449011855"/>
          <c:h val="0.8533754186042824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7 месяцев 2015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студенты</c:v>
                </c:pt>
              </c:strCache>
            </c:strRef>
          </c:tx>
          <c:dLbls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48</a:t>
                    </a:r>
                    <a:endParaRPr lang="en-US"/>
                  </a:p>
                </c:rich>
              </c:tx>
              <c:dLblPos val="ct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7 месяцев 2015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55</c:v>
                </c:pt>
                <c:pt idx="1">
                  <c:v>49</c:v>
                </c:pt>
              </c:numCache>
            </c:numRef>
          </c:val>
        </c:ser>
        <c:dLbls>
          <c:showVal val="1"/>
        </c:dLbls>
        <c:overlap val="100"/>
        <c:axId val="64094592"/>
        <c:axId val="64096128"/>
      </c:barChart>
      <c:catAx>
        <c:axId val="64094592"/>
        <c:scaling>
          <c:orientation val="minMax"/>
        </c:scaling>
        <c:axPos val="b"/>
        <c:numFmt formatCode="General" sourceLinked="1"/>
        <c:tickLblPos val="nextTo"/>
        <c:crossAx val="64096128"/>
        <c:crosses val="autoZero"/>
        <c:auto val="1"/>
        <c:lblAlgn val="ctr"/>
        <c:lblOffset val="100"/>
      </c:catAx>
      <c:valAx>
        <c:axId val="64096128"/>
        <c:scaling>
          <c:orientation val="minMax"/>
        </c:scaling>
        <c:delete val="1"/>
        <c:axPos val="l"/>
        <c:numFmt formatCode="General" sourceLinked="1"/>
        <c:tickLblPos val="nextTo"/>
        <c:crossAx val="64094592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20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Педагоги-психологи</c:v>
                </c:pt>
              </c:strCache>
            </c:strRef>
          </c:tx>
          <c:explosion val="3"/>
          <c:dLbls>
            <c:spPr>
              <a:noFill/>
              <a:ln>
                <a:noFill/>
              </a:ln>
              <a:effectLst/>
            </c:spPr>
            <c:dLblPos val="inEnd"/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Школы</c:v>
                </c:pt>
                <c:pt idx="1">
                  <c:v>Центр диагностики</c:v>
                </c:pt>
                <c:pt idx="2">
                  <c:v>СПО и ВО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</c:v>
                </c:pt>
                <c:pt idx="1">
                  <c:v>15</c:v>
                </c:pt>
                <c:pt idx="2">
                  <c:v>11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3681847241144782"/>
          <c:y val="0.1037596795340785"/>
          <c:w val="0.26318152758855257"/>
          <c:h val="0.75191040862302561"/>
        </c:manualLayout>
      </c:layout>
    </c:legend>
    <c:plotVisOnly val="1"/>
    <c:dispBlanksAs val="zero"/>
  </c:chart>
  <c:txPr>
    <a:bodyPr/>
    <a:lstStyle/>
    <a:p>
      <a:pPr>
        <a:defRPr sz="24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6.1414307140476479E-2"/>
          <c:y val="3.0347444569208584E-2"/>
          <c:w val="0.66931625652705262"/>
          <c:h val="0.81700968837280152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2013-2014 год</c:v>
                </c:pt>
                <c:pt idx="1">
                  <c:v>2014-2015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студенты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2013-2014 год</c:v>
                </c:pt>
                <c:pt idx="1">
                  <c:v>2014-2015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</c:v>
                </c:pt>
                <c:pt idx="1">
                  <c:v>1</c:v>
                </c:pt>
              </c:numCache>
            </c:numRef>
          </c:val>
        </c:ser>
        <c:dLbls>
          <c:showVal val="1"/>
        </c:dLbls>
        <c:overlap val="100"/>
        <c:axId val="64620800"/>
        <c:axId val="64634880"/>
      </c:barChart>
      <c:catAx>
        <c:axId val="64620800"/>
        <c:scaling>
          <c:orientation val="minMax"/>
        </c:scaling>
        <c:axPos val="b"/>
        <c:numFmt formatCode="General" sourceLinked="0"/>
        <c:tickLblPos val="nextTo"/>
        <c:crossAx val="64634880"/>
        <c:crosses val="autoZero"/>
        <c:auto val="1"/>
        <c:lblAlgn val="ctr"/>
        <c:lblOffset val="100"/>
      </c:catAx>
      <c:valAx>
        <c:axId val="64634880"/>
        <c:scaling>
          <c:orientation val="minMax"/>
        </c:scaling>
        <c:delete val="1"/>
        <c:axPos val="l"/>
        <c:numFmt formatCode="General" sourceLinked="1"/>
        <c:tickLblPos val="nextTo"/>
        <c:crossAx val="64620800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28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29385-1C72-408F-A9C4-0D926E510C8D}" type="datetimeFigureOut">
              <a:rPr lang="ru-RU" smtClean="0"/>
              <a:pPr/>
              <a:t>08.09.2015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68A0E-0AB5-41B9-938E-401FB8812C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3992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253255-A84D-4D3E-9EA9-BA9078AEE4E5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AAE203E-EFD0-4457-A005-A5C088D2A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2093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B7006C-7FC7-45F0-A090-7B7B386FE7D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51429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4056-1F6A-4483-80E6-22EBF71D818C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DF617-0B87-46A4-BD6B-47D721593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6D12-A994-4848-8393-743A4FDFC5CC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F1363-C837-4C95-BF4D-D7CF528B0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0E9FF-87FA-44E4-8A06-AF9BF8C5DDC3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096EC-28D0-4888-838B-4C833B8DE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F113F-67F6-43F9-A476-4CFB0A850048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8C80B-B3D1-485B-88A0-9AC3B5AD9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C603C-C21C-475B-BB62-CC0C98EA65CD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96490-B06F-4A50-866B-E08C4EADB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2FD25-D733-4929-BB6F-230AF409786B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EABA3-3635-45DF-96DF-553BECA40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98B8F-B776-4078-99DF-9BD55C78E28C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826D4-A6EC-408B-83FB-A2AF7B2DB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0B7EC-7DA4-4105-B8D5-4CB0AA946066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01002-148A-43EC-9F67-248897BE9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0AFB0-2E43-4BCF-ACDB-E29FBB9C63AA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31F00-479B-4A15-B6F6-3CB13D42C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32A0B-FC88-4E77-AA4F-8846CEF37F3E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7C97-47DD-4632-B477-13ED3EABD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1BE51-2018-420E-8387-D971E4285A9E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4D63E-55B3-4A91-9C41-64273FE3D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5ADFF"/>
            </a:gs>
            <a:gs pos="39999">
              <a:srgbClr val="85C2FF"/>
            </a:gs>
            <a:gs pos="88000">
              <a:srgbClr val="FFFFFF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64E92F3-E04D-43C8-973B-0C6749B3C5B8}" type="datetimeFigureOut">
              <a:rPr lang="ru-RU"/>
              <a:pPr>
                <a:defRPr/>
              </a:pPr>
              <a:t>08.09.2015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D4AAF2B-9DEA-4A8A-9349-3724223F8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87;&#1088;&#1086;&#1092;&#1086;&#1073;&#1088;&#1072;&#1079;&#1086;&#1074;&#1072;&#1085;&#1080;&#1077;.pptx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533653"/>
            <a:ext cx="8786842" cy="1252537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Публичный доклад начальника управления образования исполнительного комитета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Нижнекамского муниципального района республики Татарстан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Фаретдинова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Айдара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Рафисовича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итогам 2014-2015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softEdge rad="254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980728"/>
            <a:ext cx="7376046" cy="4608860"/>
          </a:xfrm>
        </p:spPr>
        <p:txBody>
          <a:bodyPr>
            <a:normAutofit/>
          </a:bodyPr>
          <a:lstStyle/>
          <a:p>
            <a:pPr>
              <a:buFont typeface="Symbol" pitchFamily="18" charset="2"/>
              <a:buNone/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Symbol" pitchFamily="18" charset="2"/>
              <a:buNone/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Всего работников  - 4476</a:t>
            </a:r>
          </a:p>
          <a:p>
            <a:pPr algn="ctr">
              <a:buFont typeface="Symbol" pitchFamily="18" charset="2"/>
              <a:buNone/>
              <a:defRPr/>
            </a:pP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Symbol" pitchFamily="18" charset="2"/>
              <a:buNone/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Педагогических работников - 2385</a:t>
            </a:r>
          </a:p>
          <a:p>
            <a:pPr algn="ctr">
              <a:buFont typeface="Symbol" pitchFamily="18" charset="2"/>
              <a:buNone/>
              <a:defRPr/>
            </a:pP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Symbol" pitchFamily="18" charset="2"/>
              <a:buNone/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Учителей - 1973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348" y="1714488"/>
          <a:ext cx="7832752" cy="3714776"/>
        </p:xfrm>
        <a:graphic>
          <a:graphicData uri="http://schemas.openxmlformats.org/presentationml/2006/ole">
            <p:oleObj spid="_x0000_s16419" name="Worksheet" r:id="rId3" imgW="7515149" imgH="2905218" progId="Excel.Sheet.8">
              <p:embed/>
            </p:oleObj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2525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высшей квалификационной категории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548680"/>
            <a:ext cx="8229600" cy="648072"/>
          </a:xfrm>
        </p:spPr>
        <p:txBody>
          <a:bodyPr>
            <a:noAutofit/>
          </a:bodyPr>
          <a:lstStyle/>
          <a:p>
            <a:pPr marL="342900" indent="-34290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Лучшие учителя в рамках приоритетного национального  проекта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«Образование» в 2015 году </a:t>
            </a: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409184" y="1741752"/>
            <a:ext cx="850112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Коновалова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Наиля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Зуфаровна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	    гимназия №25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Пшеворская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Светлана Германовна 	    гимназия №25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Низамутдинова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Резеда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Мавлитовна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	    гимназия №22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Хужанбердиева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Чулпан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Тимергалиевна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лицей №35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Юсупова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Руфина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Давляткиреевна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	    школа №19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Мифтахова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Эльмира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Флуровна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    	    лицей №14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Дорофеева Лилия Ильинична 		    школа №6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76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Ларина Светлана Вячеславовна		    школа №26</a:t>
            </a:r>
          </a:p>
        </p:txBody>
      </p:sp>
    </p:spTree>
    <p:extLst>
      <p:ext uri="{BB962C8B-B14F-4D97-AF65-F5344CB8AC3E}">
        <p14:creationId xmlns="" xmlns:p14="http://schemas.microsoft.com/office/powerpoint/2010/main" val="681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6024"/>
            <a:ext cx="9144000" cy="126876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авторских программ мастер-классов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«Педагог-мастер»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13792" y="1772816"/>
            <a:ext cx="8316416" cy="4697447"/>
          </a:xfrm>
        </p:spPr>
        <p:txBody>
          <a:bodyPr/>
          <a:lstStyle/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Губарева Вера Александровна			школа № 7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Юсупова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Руфина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Давляткиреевна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школа № 19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Александрова Нина Михайловна		школа №31</a:t>
            </a:r>
          </a:p>
          <a:p>
            <a:pPr marL="457200" indent="-45720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Шайхутдинова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Рафида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Аслаховна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школа №31</a:t>
            </a:r>
          </a:p>
          <a:p>
            <a:pPr marL="457200" indent="-45720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Куряева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Людмила Петровна			школа №19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Жданова Марина Александровна		школа №10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Хабибуллина Лилия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Фанилевна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школа №27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Хасанова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Загитовна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	школа №27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6621050"/>
              </p:ext>
            </p:extLst>
          </p:nvPr>
        </p:nvGraphicFramePr>
        <p:xfrm>
          <a:off x="214283" y="764710"/>
          <a:ext cx="8715436" cy="5922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5"/>
                <a:gridCol w="1714512"/>
                <a:gridCol w="2431172"/>
                <a:gridCol w="2160240"/>
                <a:gridCol w="1008112"/>
                <a:gridCol w="901335"/>
              </a:tblGrid>
              <a:tr h="46448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конкурсы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педработников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 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№11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№31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№26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№5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№12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№15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 №2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"/>
            <a:ext cx="8229600" cy="928670"/>
          </a:xfrm>
        </p:spPr>
        <p:txBody>
          <a:bodyPr/>
          <a:lstStyle/>
          <a:p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 по кадрам инновационных школ</a:t>
            </a:r>
            <a:endParaRPr lang="ru-RU" sz="3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94062202"/>
              </p:ext>
            </p:extLst>
          </p:nvPr>
        </p:nvGraphicFramePr>
        <p:xfrm>
          <a:off x="268620" y="836712"/>
          <a:ext cx="8606760" cy="5472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060"/>
                <a:gridCol w="1713108"/>
                <a:gridCol w="2278438"/>
                <a:gridCol w="2150934"/>
                <a:gridCol w="1075467"/>
                <a:gridCol w="825753"/>
              </a:tblGrid>
              <a:tr h="40649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конкурсы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педработников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 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9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№2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9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№19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№21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9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школа №29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Камскополянская №1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Большеафанасовская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Каенлинская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Шереметьевская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Нижнеуратьминская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Кармалинская  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Красноключинская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Благодатновская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Старошешминская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Верхнечелнинская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Сухаревская   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"/>
            <a:ext cx="8229600" cy="92867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по кадрам средних школ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42450789"/>
              </p:ext>
            </p:extLst>
          </p:nvPr>
        </p:nvGraphicFramePr>
        <p:xfrm>
          <a:off x="250001" y="1844824"/>
          <a:ext cx="8643998" cy="2479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51"/>
                <a:gridCol w="1872208"/>
                <a:gridCol w="2376264"/>
                <a:gridCol w="2304256"/>
                <a:gridCol w="936104"/>
                <a:gridCol w="865615"/>
              </a:tblGrid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конкурсы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Доля педработников до 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Верхнеуратьминская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Кулмаксинская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Краснокадкинская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Елантовская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Трудовская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Шингальчинская   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Простинская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8670"/>
          </a:xfrm>
        </p:spPr>
        <p:txBody>
          <a:bodyPr/>
          <a:lstStyle/>
          <a:p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по кадрам основных школ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0483" name="Содержимое 1"/>
          <p:cNvSpPr>
            <a:spLocks noGrp="1"/>
          </p:cNvSpPr>
          <p:nvPr>
            <p:ph idx="1"/>
          </p:nvPr>
        </p:nvSpPr>
        <p:spPr>
          <a:xfrm>
            <a:off x="395536" y="1071546"/>
            <a:ext cx="8462684" cy="5357829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1. Русский язык,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2. Математика (профиль),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3. Математика (база), средняя оценка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4. Доля учеников с результатом 80 и более баллов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5. Доля выпускников 11 класса, не получивших аттестат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6. Доля победителей и призеров регионального этапа Всероссийской олимпиады</a:t>
            </a:r>
          </a:p>
          <a:p>
            <a:pPr>
              <a:buFont typeface="Symbol" pitchFamily="18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7. Соотношение количества учеников и педагогических работников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«Качество образования»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96038397"/>
              </p:ext>
            </p:extLst>
          </p:nvPr>
        </p:nvGraphicFramePr>
        <p:xfrm>
          <a:off x="1201662" y="1052736"/>
          <a:ext cx="7143800" cy="2000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913"/>
                <a:gridCol w="1648569"/>
                <a:gridCol w="1912340"/>
                <a:gridCol w="2329978"/>
              </a:tblGrid>
              <a:tr h="450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РТ, 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НМР, 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выпускники школ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0,55%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0,35%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0,74%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0,28%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7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0,75%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0,82%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7224" y="214290"/>
            <a:ext cx="7488238" cy="554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получившие аттестат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0177077"/>
              </p:ext>
            </p:extLst>
          </p:nvPr>
        </p:nvGraphicFramePr>
        <p:xfrm>
          <a:off x="611560" y="3212975"/>
          <a:ext cx="8280921" cy="2946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728192"/>
                <a:gridCol w="4752529"/>
              </a:tblGrid>
              <a:tr h="34742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ОУ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причина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Экстерн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не перешел порог по двум предметам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№7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не перешли порог по математике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№16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№20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№33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Гимназия №1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9520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Верхнечелнинская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709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удалена с экзамена по русскому языку за наличие телефона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0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результатов по обязательным предметам</a:t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(средний балл)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23528" y="1484784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softEdge rad="25400"/>
          </a:effectLst>
        </p:spPr>
      </p:pic>
      <p:sp>
        <p:nvSpPr>
          <p:cNvPr id="3" name="TextBox 2">
            <a:hlinkClick r:id="rId3" action="ppaction://hlinkpres?slideindex=1&amp;slidetitle=Презентация PowerPoint"/>
          </p:cNvPr>
          <p:cNvSpPr txBox="1"/>
          <p:nvPr/>
        </p:nvSpPr>
        <p:spPr>
          <a:xfrm>
            <a:off x="576551" y="1196752"/>
            <a:ext cx="80648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R="0" lvl="0" indent="449263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defRPr>
            </a:lvl1pPr>
          </a:lstStyle>
          <a:p>
            <a:pPr indent="0"/>
            <a:r>
              <a:rPr lang="ru-RU" dirty="0"/>
              <a:t>Состояние и перспективы образовательной системы </a:t>
            </a:r>
            <a:endParaRPr lang="ru-RU" dirty="0" smtClean="0"/>
          </a:p>
          <a:p>
            <a:pPr indent="0"/>
            <a:r>
              <a:rPr lang="ru-RU" dirty="0"/>
              <a:t>Н</a:t>
            </a:r>
            <a:r>
              <a:rPr lang="ru-RU" dirty="0" smtClean="0"/>
              <a:t>ижнекамского </a:t>
            </a:r>
            <a:r>
              <a:rPr lang="ru-RU" dirty="0"/>
              <a:t>муниципального района в условиях модернизации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576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3254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балл ЕГЭ по русскому языку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27584" y="1556792"/>
          <a:ext cx="7408862" cy="421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организации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Кармалинская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Шереметьевская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Красноключинская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В.Челнинская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Благодатновская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Кадетский</a:t>
                      </a:r>
                      <a:r>
                        <a:rPr lang="ru-RU" sz="2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корпус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балл ЕГЭ по математике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(профильный уровень)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27584" y="1556792"/>
          <a:ext cx="7408862" cy="421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организации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Красноключинская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Шереметьевская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Каенлинская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Благодатновская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Кармалинская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балл ЕГЭ по математике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(базовый уровень)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27584" y="1556792"/>
          <a:ext cx="7408862" cy="422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организации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9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Кармалинская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Каенлинская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Большеафанасовская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Шереметьевская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Нижнеуратьминская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Верхнечелнинская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52537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80 баллов и более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04353900"/>
              </p:ext>
            </p:extLst>
          </p:nvPr>
        </p:nvGraphicFramePr>
        <p:xfrm>
          <a:off x="827584" y="1556792"/>
          <a:ext cx="7408862" cy="422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организации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Кадетский</a:t>
                      </a:r>
                      <a:r>
                        <a:rPr lang="ru-RU" sz="2400" b="0" i="0" u="none" strike="noStrike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корпус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9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Благодатновская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Кармалинская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Красноключинская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Шереметьевская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Каенлинская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№22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Нижнеуратьминская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59494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90612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100-балльников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39058788"/>
              </p:ext>
            </p:extLst>
          </p:nvPr>
        </p:nvGraphicFramePr>
        <p:xfrm>
          <a:off x="900113" y="1916113"/>
          <a:ext cx="7408863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3724796"/>
                <a:gridCol w="2469621"/>
              </a:tblGrid>
              <a:tr h="902742">
                <a:tc>
                  <a:txBody>
                    <a:bodyPr/>
                    <a:lstStyle/>
                    <a:p>
                      <a:pPr algn="ctr" fontAlgn="t"/>
                      <a:endParaRPr lang="ru-RU" sz="2200" b="1" i="0" u="none" strike="noStrike" dirty="0" smtClean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№</a:t>
                      </a:r>
                      <a:endParaRPr lang="ru-RU" sz="22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200" b="1" i="0" u="none" strike="noStrike" dirty="0" smtClean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МО</a:t>
                      </a:r>
                      <a:endParaRPr lang="ru-RU" sz="22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Количество 100-балльников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г. Казань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43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г. Набережные Челны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17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Бугульминский</a:t>
                      </a:r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9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Нижнекамский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Зеленодольский</a:t>
                      </a:r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Заинский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7248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22628668"/>
              </p:ext>
            </p:extLst>
          </p:nvPr>
        </p:nvGraphicFramePr>
        <p:xfrm>
          <a:off x="395287" y="1412776"/>
          <a:ext cx="8353425" cy="4391969"/>
        </p:xfrm>
        <a:graphic>
          <a:graphicData uri="http://schemas.openxmlformats.org/drawingml/2006/table">
            <a:tbl>
              <a:tblPr/>
              <a:tblGrid>
                <a:gridCol w="647700"/>
                <a:gridCol w="1728788"/>
                <a:gridCol w="2879725"/>
                <a:gridCol w="3097212"/>
              </a:tblGrid>
              <a:tr h="8846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 имя выпускника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1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Зиманова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Мария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5225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Кучумова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Маргарита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4867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Галямова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Алина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7321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Б.Афанасово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Губайдуллина Алина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441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Валиев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Флюр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441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Курбанбаева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Мяхри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441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Юсупов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Рузель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4285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Выпускники, получившие 100 баллов </a:t>
            </a:r>
          </a:p>
        </p:txBody>
      </p:sp>
    </p:spTree>
    <p:extLst>
      <p:ext uri="{BB962C8B-B14F-4D97-AF65-F5344CB8AC3E}">
        <p14:creationId xmlns="" xmlns:p14="http://schemas.microsoft.com/office/powerpoint/2010/main" val="132052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906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 лучших городских общеобразовательных организаций РТ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2281625"/>
              </p:ext>
            </p:extLst>
          </p:nvPr>
        </p:nvGraphicFramePr>
        <p:xfrm>
          <a:off x="500034" y="1156795"/>
          <a:ext cx="8072462" cy="4861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2"/>
                <a:gridCol w="2643206"/>
                <a:gridCol w="3000364"/>
              </a:tblGrid>
              <a:tr h="91488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2012-2013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год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2013-2014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год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год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7075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№35</a:t>
                      </a:r>
                    </a:p>
                    <a:p>
                      <a:pPr algn="ctr"/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№22</a:t>
                      </a:r>
                    </a:p>
                    <a:p>
                      <a:pPr algn="ctr"/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№25</a:t>
                      </a:r>
                      <a:endParaRPr lang="ru-RU" sz="24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</a:t>
                      </a:r>
                      <a:endParaRPr lang="ru-RU" sz="2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№9</a:t>
                      </a:r>
                    </a:p>
                    <a:p>
                      <a:pPr algn="ctr"/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</a:t>
                      </a:r>
                      <a:r>
                        <a:rPr lang="ru-RU" sz="2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№10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№35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№25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№24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№6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№26</a:t>
                      </a:r>
                    </a:p>
                    <a:p>
                      <a:pPr algn="ctr"/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Лицей №35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Гимназия №22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Гимназия №2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Гимназия №25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Гимназия №32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Лицей №24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Школа №3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Школа №6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Школа №10 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Камскополянская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№2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361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олимпиад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33628569"/>
              </p:ext>
            </p:extLst>
          </p:nvPr>
        </p:nvGraphicFramePr>
        <p:xfrm>
          <a:off x="357158" y="857233"/>
          <a:ext cx="8424939" cy="488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1357322"/>
                <a:gridCol w="1342315"/>
                <a:gridCol w="1296146"/>
              </a:tblGrid>
              <a:tr h="353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олимпиады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2012-2013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2013-2014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2014-2015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Международная олимпиада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Заключительный этап ВОШ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Межрегиональная олимпиада по чувашскому языку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Региональный этап 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</a:t>
                      </a: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9-11 класс)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олимпиада 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4-11 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классов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(проводится </a:t>
                      </a: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2014 года)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Заключительный этап республиканской олимпиады (национальные)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8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103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7511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этап всероссийских олимпиад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(9-11 классы)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775895568"/>
              </p:ext>
            </p:extLst>
          </p:nvPr>
        </p:nvGraphicFramePr>
        <p:xfrm>
          <a:off x="357158" y="1214422"/>
          <a:ext cx="8392449" cy="50688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08674"/>
                <a:gridCol w="3478176"/>
                <a:gridCol w="2016224"/>
                <a:gridCol w="2089375"/>
              </a:tblGrid>
              <a:tr h="377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Образовательная организация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призовых мест 2014год 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призовых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2015 год 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8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Лицей №35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Лицей №24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Гимназия №22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Гимназия №25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Гимназия№32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№3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№15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№26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Гимназия №1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12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Гимназия №2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 33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Школа № 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9"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7511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6263"/>
            <a:ext cx="9144000" cy="125253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среди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муниципальных образований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итогам Всероссийских олимпиад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71480"/>
            <a:ext cx="9036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400" b="1" i="1" dirty="0" smtClean="0">
              <a:ln w="11430">
                <a:solidFill>
                  <a:srgbClr val="FFCC00"/>
                </a:solidFill>
              </a:ln>
              <a:gradFill flip="none" rotWithShape="1"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BD922A"/>
                  </a:gs>
                  <a:gs pos="63000">
                    <a:srgbClr val="FBE4AE"/>
                  </a:gs>
                  <a:gs pos="67000">
                    <a:srgbClr val="BD922A"/>
                  </a:gs>
                  <a:gs pos="69000">
                    <a:srgbClr val="DDA73B"/>
                  </a:gs>
                  <a:gs pos="82001">
                    <a:srgbClr val="BBA469"/>
                  </a:gs>
                  <a:gs pos="100000">
                    <a:srgbClr val="FAE3B7"/>
                  </a:gs>
                </a:gsLst>
                <a:lin ang="189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Tahoma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400" b="1" i="1" dirty="0" smtClean="0">
              <a:ln w="11430">
                <a:solidFill>
                  <a:srgbClr val="FFCC00"/>
                </a:solidFill>
              </a:ln>
              <a:gradFill flip="none" rotWithShape="1"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BD922A"/>
                  </a:gs>
                  <a:gs pos="63000">
                    <a:srgbClr val="FBE4AE"/>
                  </a:gs>
                  <a:gs pos="67000">
                    <a:srgbClr val="BD922A"/>
                  </a:gs>
                  <a:gs pos="69000">
                    <a:srgbClr val="DDA73B"/>
                  </a:gs>
                  <a:gs pos="82001">
                    <a:srgbClr val="BBA469"/>
                  </a:gs>
                  <a:gs pos="100000">
                    <a:srgbClr val="FAE3B7"/>
                  </a:gs>
                </a:gsLst>
                <a:lin ang="189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Tahoma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92171988"/>
              </p:ext>
            </p:extLst>
          </p:nvPr>
        </p:nvGraphicFramePr>
        <p:xfrm>
          <a:off x="233771" y="2287232"/>
          <a:ext cx="8568953" cy="3532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3690157"/>
                <a:gridCol w="3942692"/>
              </a:tblGrid>
              <a:tr h="562915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4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lang="ru-RU" sz="24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2400" b="1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призовых мест</a:t>
                      </a:r>
                      <a:endParaRPr lang="ru-RU" sz="24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58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91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91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58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Бугульма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913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Мамадыш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237108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857232"/>
            <a:ext cx="8501121" cy="5572164"/>
          </a:xfrm>
        </p:spPr>
        <p:txBody>
          <a:bodyPr>
            <a:noAutofit/>
          </a:bodyPr>
          <a:lstStyle/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Совершенствовать методику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рейтингования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образовательных организаций, ввести индивидуальные соглашения с руководителями образовательных организаций.</a:t>
            </a:r>
          </a:p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Реализовать 1 этап муниципальной программы «Профессиональная ориентация детей и молодежи г.Нижнекамска». Продолжить развитие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и профильного обучения.</a:t>
            </a:r>
          </a:p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выполнение концепции развития среднего профессионального образования нефтехимического профиля. Ресурсному центру Техникума нефтехимии и нефтепереработки организовать работу по обеспечению квалифицированными кадрами промышленных предприятий города.</a:t>
            </a:r>
          </a:p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Отработать технологию диагностики достижения нового образовательного результата в соответствии с требованиями ФГОС НОО, ФГОС ООО.</a:t>
            </a:r>
          </a:p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Продолжать опережающее внедрение федеральных государственных образовательных стандартов основного общего образования в 7 классах гимназии № 25, школ № 27 и № 29, обеспечив комплексное методическое сопровождение.</a:t>
            </a:r>
          </a:p>
          <a:p>
            <a:pPr marL="342900" lvl="0" indent="-342900" algn="just">
              <a:buClrTx/>
              <a:buFont typeface="+mj-lt"/>
              <a:buAutoNum type="arabicPeriod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Продолжать работу по подготовке образовательных учреждений к массовому переходу на федеральный государственный образовательный стандарт основного общего образования.</a:t>
            </a:r>
          </a:p>
          <a:p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0465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2014 – 2015 учебный год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42637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/>
              <a:t> 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06395" y="-710117"/>
            <a:ext cx="645965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Всероссийской олимпиады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93608733"/>
              </p:ext>
            </p:extLst>
          </p:nvPr>
        </p:nvGraphicFramePr>
        <p:xfrm>
          <a:off x="665589" y="1250003"/>
          <a:ext cx="8010866" cy="473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2929"/>
                <a:gridCol w="3151823"/>
                <a:gridCol w="1926114"/>
              </a:tblGrid>
              <a:tr h="332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</a:t>
                      </a:r>
                      <a:endParaRPr lang="ru-RU" sz="20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</a:t>
                      </a:r>
                      <a:endParaRPr lang="ru-RU" sz="20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Предмет</a:t>
                      </a:r>
                      <a:endParaRPr lang="ru-RU" sz="20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13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Победители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6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Ахмерова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Алина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№35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1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Призеры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Целоусов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Никита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№35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Ячменев Данил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№24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экономика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Гамирова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Айсылу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№25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искусство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Мельников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Дмитрий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№33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астрономия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Гараева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Алина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№27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экология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Кашапова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Розалия</a:t>
                      </a: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№32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Мустафина </a:t>
                      </a: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Гульназ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№1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Фролов Олег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Школа №3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9435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3" y="611188"/>
          <a:ext cx="8644001" cy="6180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7"/>
                <a:gridCol w="3459804"/>
                <a:gridCol w="428628"/>
                <a:gridCol w="1857388"/>
                <a:gridCol w="428628"/>
                <a:gridCol w="2000266"/>
              </a:tblGrid>
              <a:tr h="8096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Камско-Устьинский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Тетюшский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Агрызский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Вахитовский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Приволжский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Дрожжановский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Кайбицкий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Кукморский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Рыбно-Слободский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Ютазинский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Тукаевский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Актанышский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863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Авиастроительный, Ново-Савиновский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Пестречинский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Атнинский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Мензелинский</a:t>
                      </a:r>
                      <a:endParaRPr lang="ru-RU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Верхнеуслонский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Бавлинский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Московский и Кировский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Мамадышский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Новошешминский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Аксубаевский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Сармановский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Альметьевский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Спасский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Елабужский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Нурлатский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Черемшанский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Алькеевский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Менделеевский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Лаишевский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Тюлячинский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Чистопольский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Азнакаевский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Апастовский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4473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Балтасинский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Высокогорский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Муслюмовский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5000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ачество образования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019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5715017"/>
            <a:ext cx="9144000" cy="1142984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17046275"/>
              </p:ext>
            </p:extLst>
          </p:nvPr>
        </p:nvGraphicFramePr>
        <p:xfrm>
          <a:off x="571472" y="857232"/>
          <a:ext cx="8086724" cy="5595958"/>
        </p:xfrm>
        <a:graphic>
          <a:graphicData uri="http://schemas.openxmlformats.org/drawingml/2006/table">
            <a:tbl>
              <a:tblPr/>
              <a:tblGrid>
                <a:gridCol w="3113986"/>
                <a:gridCol w="2692780"/>
                <a:gridCol w="2279958"/>
              </a:tblGrid>
              <a:tr h="7981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НМР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РТ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971800" algn="l"/>
                        </a:tabLst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Англ. язык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399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Немецкий язык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428596" y="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Результаты ЕГЭ в сравнении с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906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перешедшие порог по предметам по выбору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46928811"/>
              </p:ext>
            </p:extLst>
          </p:nvPr>
        </p:nvGraphicFramePr>
        <p:xfrm>
          <a:off x="785786" y="1571612"/>
          <a:ext cx="7488831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277"/>
                <a:gridCol w="2496277"/>
                <a:gridCol w="2496277"/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</a:rPr>
                        <a:t>Предмет</a:t>
                      </a:r>
                      <a:endParaRPr lang="ru-RU" sz="2000" dirty="0"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</a:rPr>
                        <a:t>Всего </a:t>
                      </a:r>
                      <a:r>
                        <a:rPr lang="ru-RU" sz="2000" dirty="0">
                          <a:latin typeface="Times New Roman"/>
                        </a:rPr>
                        <a:t>участников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</a:rPr>
                        <a:t>Не перешедших </a:t>
                      </a:r>
                      <a:r>
                        <a:rPr lang="ru-RU" sz="2000" dirty="0">
                          <a:latin typeface="Times New Roman"/>
                        </a:rPr>
                        <a:t>(%)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30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Обществознание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561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30" dirty="0">
                          <a:solidFill>
                            <a:srgbClr val="000000"/>
                          </a:solidFill>
                          <a:latin typeface="Times New Roman"/>
                        </a:rPr>
                        <a:t>49 (8,73)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Физика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258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latin typeface="Times New Roman"/>
                        </a:rPr>
                        <a:t>3 (1,16)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latin typeface="Times New Roman"/>
                        </a:rPr>
                        <a:t>Химия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194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latin typeface="Times New Roman"/>
                        </a:rPr>
                        <a:t>10 (5,15)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</a:rPr>
                        <a:t>Биология</a:t>
                      </a:r>
                      <a:endParaRPr lang="ru-RU" sz="200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179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</a:rPr>
                        <a:t>11 (6,1)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25" dirty="0">
                          <a:solidFill>
                            <a:srgbClr val="000000"/>
                          </a:solidFill>
                          <a:latin typeface="Times New Roman"/>
                        </a:rPr>
                        <a:t>История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152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25" dirty="0">
                          <a:solidFill>
                            <a:srgbClr val="000000"/>
                          </a:solidFill>
                          <a:latin typeface="Times New Roman"/>
                        </a:rPr>
                        <a:t>5 (3,29)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latin typeface="Times New Roman"/>
                        </a:rPr>
                        <a:t>Англ. язык</a:t>
                      </a:r>
                      <a:endParaRPr lang="ru-RU" sz="200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132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 (0,76)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30">
                          <a:solidFill>
                            <a:srgbClr val="000000"/>
                          </a:solidFill>
                          <a:latin typeface="Times New Roman"/>
                        </a:rPr>
                        <a:t>Информатика</a:t>
                      </a:r>
                      <a:endParaRPr lang="ru-RU" sz="200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latin typeface="Times New Roman"/>
                        </a:rPr>
                        <a:t>99</a:t>
                      </a:r>
                      <a:endParaRPr lang="ru-RU" sz="200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spc="-25" dirty="0">
                          <a:solidFill>
                            <a:srgbClr val="000000"/>
                          </a:solidFill>
                          <a:latin typeface="Times New Roman"/>
                        </a:rPr>
                        <a:t>2 (2,02)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t-RU" sz="2000" b="1" dirty="0">
                          <a:latin typeface="Times New Roman"/>
                        </a:rPr>
                        <a:t>ИТОГО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latin typeface="Times New Roman"/>
                        </a:rPr>
                        <a:t>1660</a:t>
                      </a:r>
                      <a:endParaRPr lang="ru-RU" sz="200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latin typeface="Times New Roman"/>
                        </a:rPr>
                        <a:t>81 (4,9%)</a:t>
                      </a:r>
                      <a:endParaRPr lang="ru-RU" sz="2000" dirty="0">
                        <a:latin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592" y="-243408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algn="ctr" eaLnBrk="0" hangingPunct="0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Рейтинг инновационных школ по качеству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24666420"/>
              </p:ext>
            </p:extLst>
          </p:nvPr>
        </p:nvGraphicFramePr>
        <p:xfrm>
          <a:off x="611560" y="1052736"/>
          <a:ext cx="3528392" cy="5017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944216"/>
                <a:gridCol w="792088"/>
              </a:tblGrid>
              <a:tr h="62388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№24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№35 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№25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№10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№22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№32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№26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 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№14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№15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Камскополянская</a:t>
                      </a:r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№2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7542011"/>
              </p:ext>
            </p:extLst>
          </p:nvPr>
        </p:nvGraphicFramePr>
        <p:xfrm>
          <a:off x="4932040" y="1052736"/>
          <a:ext cx="3528392" cy="5172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944216"/>
                <a:gridCol w="792088"/>
              </a:tblGrid>
              <a:tr h="59570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№27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№34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№9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№11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№31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№5 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№12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№16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47374788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algn="ctr" eaLnBrk="0" hangingPunct="0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Рейтинг средних школ </a:t>
            </a:r>
          </a:p>
          <a:p>
            <a:pPr algn="ctr" eaLnBrk="0" hangingPunct="0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 качеству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6795611"/>
              </p:ext>
            </p:extLst>
          </p:nvPr>
        </p:nvGraphicFramePr>
        <p:xfrm>
          <a:off x="611560" y="1484784"/>
          <a:ext cx="3600400" cy="4608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253"/>
                <a:gridCol w="1983894"/>
                <a:gridCol w="808253"/>
              </a:tblGrid>
              <a:tr h="6815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Каенлинская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Большеафанасовская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Шереметьевская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№29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Камскополянская №1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831934"/>
              </p:ext>
            </p:extLst>
          </p:nvPr>
        </p:nvGraphicFramePr>
        <p:xfrm>
          <a:off x="4860032" y="1484784"/>
          <a:ext cx="3456384" cy="4464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923"/>
                <a:gridCol w="1904538"/>
                <a:gridCol w="775923"/>
              </a:tblGrid>
              <a:tr h="66022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Нижнеуратьминская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Красноключинская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№19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Кармалинская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Благодатновская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№20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6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Верхнечелнинская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68203657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algn="ctr" eaLnBrk="0" hangingPunct="0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Рейтинг основных школ </a:t>
            </a:r>
          </a:p>
          <a:p>
            <a:pPr algn="ctr" eaLnBrk="0" hangingPunct="0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 качеству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19523770"/>
              </p:ext>
            </p:extLst>
          </p:nvPr>
        </p:nvGraphicFramePr>
        <p:xfrm>
          <a:off x="611560" y="2132856"/>
          <a:ext cx="3528392" cy="243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944216"/>
                <a:gridCol w="792088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Кулмаксинская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Краснокадкинская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Верхнеуратьминская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Елантовская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Трудовская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62765028"/>
              </p:ext>
            </p:extLst>
          </p:nvPr>
        </p:nvGraphicFramePr>
        <p:xfrm>
          <a:off x="5004048" y="2132856"/>
          <a:ext cx="3528392" cy="243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944216"/>
                <a:gridCol w="792088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Шингальчинская 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Простинская 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Старошешминская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Сухаревская 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311974703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340768"/>
            <a:ext cx="8501121" cy="4392488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Доля учащихся татарской, чувашской, удмуртской, марийской, мордовской национальности, обучающихся на родном языке, в %</a:t>
            </a:r>
          </a:p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Доля призеров республиканских олимпиад по татарскому языку и литературе, в %</a:t>
            </a:r>
          </a:p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Средний показатель выполнения заданий единого республиканского тестирования по татарскому языку в 9 классах, %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35052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200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республиканских олимпиад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70577226"/>
              </p:ext>
            </p:extLst>
          </p:nvPr>
        </p:nvGraphicFramePr>
        <p:xfrm>
          <a:off x="359530" y="2412271"/>
          <a:ext cx="8424939" cy="2447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1357322"/>
                <a:gridCol w="1342315"/>
                <a:gridCol w="1296146"/>
              </a:tblGrid>
              <a:tr h="353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 олимпиады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2012-2013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2013-2014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2014-2015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Международная олимпиада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Межрегиональная олимпиада по чувашскому языку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Республиканские олимпиады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8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20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103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501121" cy="4464497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Доля учащихся татарской, чувашской, удмуртской, марийской, мордовской национальности, обучающихся на родном языке, в %</a:t>
            </a:r>
          </a:p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Доля призеров республиканских олимпиад по татарскому языку и литературе, в %</a:t>
            </a:r>
          </a:p>
          <a:p>
            <a:pPr marL="457200" indent="-457200">
              <a:buClr>
                <a:schemeClr val="tx2"/>
              </a:buClr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Средний показатель выполнения заданий единого республиканского тестирования по татарскому языку в 9 классах, %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112183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143932" cy="4929222"/>
          </a:xfrm>
        </p:spPr>
        <p:txBody>
          <a:bodyPr>
            <a:noAutofit/>
          </a:bodyPr>
          <a:lstStyle/>
          <a:p>
            <a:pPr marL="342900" lvl="0" indent="-342900" algn="just">
              <a:buClrTx/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ClrTx/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Продолжать работу по участию в финансируемых программах РТ и муниципалитета, в конкурсах на получение грантов для реализации проектов.</a:t>
            </a:r>
          </a:p>
          <a:p>
            <a:pPr marL="342900" lvl="0" indent="-342900" algn="just">
              <a:buClrTx/>
              <a:buAutoNum type="arabicPeriod" startAt="8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Увеличить эффективность участия в олимпиадах различных уровней.</a:t>
            </a:r>
          </a:p>
          <a:p>
            <a:pPr marL="342900" lvl="0" indent="-342900" algn="just">
              <a:buClrTx/>
              <a:buAutoNum type="arabicPeriod" startAt="8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целенаправленную работу по формированию толерантного отношения к детям с особыми образовательными потребностями.</a:t>
            </a:r>
          </a:p>
          <a:p>
            <a:pPr marL="342900" lvl="0" indent="-342900" algn="just">
              <a:buClrTx/>
              <a:buAutoNum type="arabicPeriod" startAt="8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Усилить работу по повышению качества преподавания татарского языка, комплектованию национальных классов.</a:t>
            </a:r>
          </a:p>
          <a:p>
            <a:pPr marL="342900" lvl="0" indent="-342900" algn="just">
              <a:buClrTx/>
              <a:buAutoNum type="arabicPeriod" startAt="8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реализацию Всероссийского физкультурно-оздоровительного комплекса «Готов к труду и обороне» во всех образовательных организациях.</a:t>
            </a:r>
          </a:p>
          <a:p>
            <a:pPr marL="342900" lvl="0" indent="-342900" algn="just">
              <a:buClrTx/>
              <a:buAutoNum type="arabicPeriod" startAt="8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Снизить количество правонарушений среди несовершеннолетних, усилив воспитательный потенциал общеобразовательных организаций.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2832" y="74583"/>
            <a:ext cx="8229600" cy="125253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2014 – 2015 учебный год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инновационных школ по национальному образованию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77439349"/>
              </p:ext>
            </p:extLst>
          </p:nvPr>
        </p:nvGraphicFramePr>
        <p:xfrm>
          <a:off x="827584" y="1268760"/>
          <a:ext cx="3312368" cy="4657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3525"/>
                <a:gridCol w="958843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№34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№10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№35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№5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№25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№31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№22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8028664"/>
              </p:ext>
            </p:extLst>
          </p:nvPr>
        </p:nvGraphicFramePr>
        <p:xfrm>
          <a:off x="4932040" y="1266684"/>
          <a:ext cx="3312368" cy="510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8110"/>
                <a:gridCol w="934258"/>
              </a:tblGrid>
              <a:tr h="65112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№24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№32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№9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№14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№15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№11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№12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№26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Камскополянская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№2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86607289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 средних школ по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национальному образованию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6608321"/>
              </p:ext>
            </p:extLst>
          </p:nvPr>
        </p:nvGraphicFramePr>
        <p:xfrm>
          <a:off x="755576" y="1368462"/>
          <a:ext cx="3312368" cy="4657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3525"/>
                <a:gridCol w="958843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Нижнеуратьминская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Каенлинская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Верхнечелнинская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№20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№29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№7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№19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№6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9937292"/>
              </p:ext>
            </p:extLst>
          </p:nvPr>
        </p:nvGraphicFramePr>
        <p:xfrm>
          <a:off x="5004048" y="1384200"/>
          <a:ext cx="3312368" cy="428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8110"/>
                <a:gridCol w="934258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№28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Камскополянская</a:t>
                      </a:r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№1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Большеафанасовская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Шереметьевская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Кармалинская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Красноключинская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Благодатновская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Старошешминская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Сухаревская      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7660357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 основных школ по национальному образованию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2509659"/>
              </p:ext>
            </p:extLst>
          </p:nvPr>
        </p:nvGraphicFramePr>
        <p:xfrm>
          <a:off x="1475656" y="2060848"/>
          <a:ext cx="5904656" cy="308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4566"/>
                <a:gridCol w="1090090"/>
              </a:tblGrid>
              <a:tr h="3707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Краснокадкинская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Шингальчинская</a:t>
                      </a:r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Кулмаксинская</a:t>
                      </a:r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Верхнеуратьминская  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Елантовская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Трудовская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6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400" u="none" strike="noStrike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Простинская</a:t>
                      </a:r>
                      <a:r>
                        <a:rPr lang="ru-RU" sz="2400" u="none" strike="noStrike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ru-RU" sz="2400" b="1" u="none" strike="noStrike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400351069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3" y="611188"/>
          <a:ext cx="8644001" cy="5989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7"/>
                <a:gridCol w="1800168"/>
                <a:gridCol w="504056"/>
                <a:gridCol w="3441596"/>
                <a:gridCol w="428628"/>
                <a:gridCol w="2000266"/>
              </a:tblGrid>
              <a:tr h="5855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Актанышский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Кировский, Московский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Муслюмовский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Мамадышский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Вахитовский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, Приволжский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Балтасинский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Агрызский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Авиастроительный, Ново-Савиновский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Высокогорский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Кукморский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Черемшанский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Атнинский</a:t>
                      </a:r>
                      <a:endParaRPr lang="ru-RU" sz="15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Ютазинский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8634"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Кайбицкий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Азнакаевский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Бавлинский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Тюлячинский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Нижнекамский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Камскоустьинский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Рыбнослободский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Нурлатский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Альметьевский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Сармановский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Лаишевский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Дрожжановский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Аксубаевский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Елабужский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Пестречинский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Менделеевский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Апастовский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Алькеевский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Спасский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48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Новошешминский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Тетюшский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Чистопольский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4473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Тукаевский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Мензелинский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Верхнеуслонский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3" y="48617"/>
            <a:ext cx="8229600" cy="5000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Национальное образование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268761"/>
            <a:ext cx="8352927" cy="4968552"/>
          </a:xfrm>
        </p:spPr>
        <p:txBody>
          <a:bodyPr>
            <a:normAutofit lnSpcReduction="10000"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спортивно-массовая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 социально-негативных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проявлений</a:t>
            </a: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Республиканские конкурсы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 воспитательной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направленности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tx2">
                  <a:lumMod val="50000"/>
                </a:schemeClr>
              </a:buClr>
              <a:buFont typeface="Symbol" pitchFamily="18" charset="2"/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государственной молодежной политики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516" y="116632"/>
            <a:ext cx="8712968" cy="86409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рейтингования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сфере воспитания и дополнительного образования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5157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7808" y="548680"/>
            <a:ext cx="8028384" cy="100811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нормативов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 к труду и обороне»</a:t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73314"/>
            <a:ext cx="8640959" cy="478539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7332688"/>
              </p:ext>
            </p:extLst>
          </p:nvPr>
        </p:nvGraphicFramePr>
        <p:xfrm>
          <a:off x="323529" y="1965535"/>
          <a:ext cx="8568951" cy="333567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584175"/>
                <a:gridCol w="1440160"/>
                <a:gridCol w="1512168"/>
                <a:gridCol w="1152128"/>
                <a:gridCol w="1512168"/>
                <a:gridCol w="1368152"/>
              </a:tblGrid>
              <a:tr h="7910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Допущенные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полном объеме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полном объеме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Осво-бождены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3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Бронзовый</a:t>
                      </a:r>
                      <a:endParaRPr lang="ru-RU" sz="20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Серебряный</a:t>
                      </a:r>
                      <a:endParaRPr lang="ru-RU" sz="20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Золотой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6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18 981 (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71%)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7 824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3 777</a:t>
                      </a:r>
                      <a:endParaRPr lang="ru-RU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1 699</a:t>
                      </a:r>
                      <a:endParaRPr lang="ru-RU" sz="2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5681 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(30%)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7 661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(29%)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</a:t>
                      </a:r>
                      <a:r>
                        <a:rPr lang="ru-RU" sz="2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164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252537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Преступления среди несовершеннолетних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2165759856"/>
              </p:ext>
            </p:extLst>
          </p:nvPr>
        </p:nvGraphicFramePr>
        <p:xfrm>
          <a:off x="359532" y="1340768"/>
          <a:ext cx="842493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346674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служба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24273116"/>
              </p:ext>
            </p:extLst>
          </p:nvPr>
        </p:nvGraphicFramePr>
        <p:xfrm>
          <a:off x="611560" y="1700808"/>
          <a:ext cx="820891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0023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52537"/>
          </a:xfrm>
        </p:spPr>
        <p:txBody>
          <a:bodyPr/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суицидов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84765541"/>
              </p:ext>
            </p:extLst>
          </p:nvPr>
        </p:nvGraphicFramePr>
        <p:xfrm>
          <a:off x="755576" y="1422688"/>
          <a:ext cx="8064896" cy="4603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346215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557808" y="214290"/>
            <a:ext cx="8028384" cy="7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профилактики социально-негативных проявлений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6487913"/>
              </p:ext>
            </p:extLst>
          </p:nvPr>
        </p:nvGraphicFramePr>
        <p:xfrm>
          <a:off x="395534" y="1124744"/>
          <a:ext cx="8352930" cy="51298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88"/>
                <a:gridCol w="1992222"/>
                <a:gridCol w="816090"/>
                <a:gridCol w="1968220"/>
                <a:gridCol w="696076"/>
                <a:gridCol w="2088234"/>
              </a:tblGrid>
              <a:tr h="1927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kern="1200" dirty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700" b="1" i="0" u="none" strike="noStrike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200" marR="7200" marT="72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kern="1200" dirty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700" b="1" i="0" u="none" strike="noStrike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700" b="1" i="0" u="none" strike="noStrike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kern="1200" dirty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700" b="1" i="0" u="none" strike="noStrike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700" b="1" i="0" u="none" strike="noStrike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Школа № 5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№15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 25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Школа № 6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Школа №11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 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Гимназия №13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Простинская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Гимназия № 22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Лицей № 35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Кулмаксинская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Лицей № 24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Лицей №14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Краснокадкинская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 32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Елантовская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 № 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16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Верхнеуратьминская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Кармалинская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Благодатновская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Шингальчинская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Сухаревская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Кадетский корпус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Большеафанасовская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Красноключинская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31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Верхнчелнинская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Школа № 19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Каенлинская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№12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Нижнеуратьминская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Старошешминская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№2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Шереметьевская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33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7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№1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 34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Школа № 21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94">
                <a:tc>
                  <a:txBody>
                    <a:bodyPr/>
                    <a:lstStyle/>
                    <a:p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Трудовская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91" marR="6391" marT="63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7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0367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250825" y="476672"/>
            <a:ext cx="8642350" cy="733425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95327421"/>
              </p:ext>
            </p:extLst>
          </p:nvPr>
        </p:nvGraphicFramePr>
        <p:xfrm>
          <a:off x="321439" y="1679610"/>
          <a:ext cx="8501121" cy="4355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8313"/>
                <a:gridCol w="1304328"/>
                <a:gridCol w="997427"/>
                <a:gridCol w="1381053"/>
              </a:tblGrid>
              <a:tr h="106808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село и Камские Поляны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6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425">
                <a:tc>
                  <a:txBody>
                    <a:bodyPr/>
                    <a:lstStyle/>
                    <a:p>
                      <a:r>
                        <a:rPr lang="ru-RU" sz="2000" smtClean="0">
                          <a:latin typeface="Times New Roman" pitchFamily="18" charset="0"/>
                          <a:cs typeface="Times New Roman" pitchFamily="18" charset="0"/>
                        </a:rPr>
                        <a:t>Учреждения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дополнительного образования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42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Учреждения начального профессионального образования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4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Учреждения среднего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7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Учреждения высшего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7629069"/>
              </p:ext>
            </p:extLst>
          </p:nvPr>
        </p:nvGraphicFramePr>
        <p:xfrm>
          <a:off x="377296" y="1124748"/>
          <a:ext cx="8389407" cy="46466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2591"/>
                <a:gridCol w="1866176"/>
                <a:gridCol w="726996"/>
                <a:gridCol w="2051695"/>
                <a:gridCol w="744774"/>
                <a:gridCol w="2237175"/>
              </a:tblGrid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22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Камполяны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</a:t>
                      </a:r>
                      <a:endParaRPr lang="ru-RU" sz="1600" b="1" i="0" u="none" strike="noStrike" dirty="0">
                        <a:solidFill>
                          <a:srgbClr val="27272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18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Камполяны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4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воспитательной направленности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49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11572990"/>
              </p:ext>
            </p:extLst>
          </p:nvPr>
        </p:nvGraphicFramePr>
        <p:xfrm>
          <a:off x="251520" y="634320"/>
          <a:ext cx="8568952" cy="603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0080"/>
                <a:gridCol w="1879064"/>
                <a:gridCol w="828436"/>
                <a:gridCol w="2117036"/>
                <a:gridCol w="739283"/>
                <a:gridCol w="2285053"/>
              </a:tblGrid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школа№ 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13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32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Красноключинская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Шингальчинская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 14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Кармалинская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26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9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Н.Уратьминская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29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№19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6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Благодатновская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Верхнеуратьминская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7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Сухаревская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16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Шереметьевская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Краснокадкинская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№ 35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Старошешминская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Трудовская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имназия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2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34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имназия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№ 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 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 25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В.Челнинская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27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Кулмаксинская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Каенлинская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школа № 5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Б.Афанасовская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гимназия № 22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Елантовская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развитию технического творчества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14543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55545967"/>
              </p:ext>
            </p:extLst>
          </p:nvPr>
        </p:nvGraphicFramePr>
        <p:xfrm>
          <a:off x="571472" y="692697"/>
          <a:ext cx="7600928" cy="44644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44544"/>
                <a:gridCol w="3456384"/>
              </a:tblGrid>
              <a:tr h="166418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Базовые площадки развития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технического творчества</a:t>
                      </a:r>
                      <a:endParaRPr lang="ru-RU" sz="26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«Робототехника»</a:t>
                      </a:r>
                      <a:endParaRPr lang="ru-RU" sz="2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0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r>
                        <a:rPr lang="ru-RU" sz="2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2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2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532 000 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8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Шереметьевская школа</a:t>
                      </a:r>
                      <a:endParaRPr lang="ru-RU" sz="2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66 000 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ДТДиМ</a:t>
                      </a:r>
                      <a:r>
                        <a:rPr lang="ru-RU" sz="2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им. И.Х.Садыкова </a:t>
                      </a:r>
                      <a:endParaRPr lang="ru-RU" sz="2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868 829  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1 466 829 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2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7602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5317276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31362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19401295"/>
              </p:ext>
            </p:extLst>
          </p:nvPr>
        </p:nvGraphicFramePr>
        <p:xfrm>
          <a:off x="347531" y="1556792"/>
          <a:ext cx="8448938" cy="35361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0093"/>
                <a:gridCol w="1584176"/>
                <a:gridCol w="792088"/>
                <a:gridCol w="2304256"/>
                <a:gridCol w="792088"/>
                <a:gridCol w="2136237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№15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№12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№2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№16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№25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лицей</a:t>
                      </a:r>
                      <a:r>
                        <a:rPr lang="ru-RU" sz="18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№35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№31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лицей №24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№11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№26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№13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имназия №22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лицей №14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№32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кола №27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№33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№34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8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7808" y="260648"/>
            <a:ext cx="8028384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Рейтинг инновационных школ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46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80711720"/>
              </p:ext>
            </p:extLst>
          </p:nvPr>
        </p:nvGraphicFramePr>
        <p:xfrm>
          <a:off x="251520" y="1412776"/>
          <a:ext cx="5832648" cy="46461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88"/>
                <a:gridCol w="2088232"/>
                <a:gridCol w="864096"/>
                <a:gridCol w="2088232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Большеафанасовская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Каенлинская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Сухаревская   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№19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Нижнеуратьминская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Красноключинская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Благодатновская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Шереметьевская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Кармалинская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Старошешминская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7808" y="44624"/>
            <a:ext cx="8028384" cy="7200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ейтинг общеобразовательных школ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42240755"/>
              </p:ext>
            </p:extLst>
          </p:nvPr>
        </p:nvGraphicFramePr>
        <p:xfrm>
          <a:off x="6156176" y="1412776"/>
          <a:ext cx="2736304" cy="31660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16651"/>
                <a:gridCol w="2019653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Верхнеуратьминская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Елантовская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Простинская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Кулмаксинская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Трудовская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Краснокадкинская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ctr" fontAlgn="t"/>
                      <a:r>
                        <a:rPr lang="ru-RU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Шингальчинская</a:t>
                      </a:r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9512" y="836712"/>
            <a:ext cx="5868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средние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836712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75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4" r="51161"/>
          <a:stretch/>
        </p:blipFill>
        <p:spPr>
          <a:xfrm>
            <a:off x="0" y="6165304"/>
            <a:ext cx="9144000" cy="692696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5214688"/>
              </p:ext>
            </p:extLst>
          </p:nvPr>
        </p:nvGraphicFramePr>
        <p:xfrm>
          <a:off x="156927" y="548680"/>
          <a:ext cx="8807561" cy="6100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62"/>
                <a:gridCol w="3262781"/>
                <a:gridCol w="574590"/>
                <a:gridCol w="1795596"/>
                <a:gridCol w="409272"/>
                <a:gridCol w="2342560"/>
              </a:tblGrid>
              <a:tr h="67485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</a:t>
                      </a:r>
                    </a:p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образование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4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Чистопольский</a:t>
                      </a:r>
                      <a:endParaRPr lang="ru-RU" sz="15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Елабужский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Советский, Казань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Агрызский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Балтасинский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Мамадышский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Альметьевский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Аксубаевский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Арский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Кукморский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Рыбно-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Слободский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Муслюмовский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4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Высокогорский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Сармановский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478"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Тетюшский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Мензелинский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Нурлатский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Бавлинский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Тюлячинский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Кировский,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Московский, Казань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Лаишевский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Авиастроительный, Ново-Савиновский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Ютазинский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Кайбицкий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Тукаевский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Апастовский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Дрожжановский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Верхнеуслонский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Сабинский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Спасский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Менделеевский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Азнакаевский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Новошешминский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Атнинский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Пестречинский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Актанышский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Черемшанский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447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Вахитовский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, Приволжский, Казань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Камско-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Устьинский</a:t>
                      </a:r>
                      <a:endParaRPr lang="ru-RU" sz="15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Алькеевский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429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 дополнительное образование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92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0824" y="981075"/>
            <a:ext cx="8750331" cy="5145088"/>
          </a:xfrm>
        </p:spPr>
        <p:txBody>
          <a:bodyPr rtlCol="0"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доля обучающихся, прошедших обучение по программа дополнительного образования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эффективность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государственного задания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организация и проведение конференций и  семинаров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None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  участие в конкурсах на получение грантов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AutoNum type="arabicPeriod" startAt="5"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движение, конкурсы профессионального мастерства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AutoNum type="arabicPeriod" startAt="5"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политика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AutoNum type="arabicPeriod" startAt="5"/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статуса инновационной площадки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tx2">
                  <a:lumMod val="50000"/>
                </a:schemeClr>
              </a:buClr>
              <a:buNone/>
              <a:defRPr/>
            </a:pP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7191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Рейтинговые показатели</a:t>
            </a:r>
            <a:r>
              <a:rPr lang="ru-RU" sz="3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14035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71500" y="1643063"/>
          <a:ext cx="8001000" cy="3802063"/>
        </p:xfrm>
        <a:graphic>
          <a:graphicData uri="http://schemas.openxmlformats.org/drawingml/2006/table">
            <a:tbl>
              <a:tblPr/>
              <a:tblGrid>
                <a:gridCol w="3786188"/>
                <a:gridCol w="4214812"/>
              </a:tblGrid>
              <a:tr h="1344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Строительно-монтажные работы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87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учебно-лабораторным оборудованием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87D6"/>
                    </a:solidFill>
                  </a:tcPr>
                </a:tc>
              </a:tr>
              <a:tr h="2457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55,8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ПАО «НКНХ» -     </a:t>
                      </a: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6,25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ОАО «ТАНЕКО» - </a:t>
                      </a: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6,25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29, 6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</a:tbl>
          </a:graphicData>
        </a:graphic>
      </p:graphicFrame>
      <p:sp>
        <p:nvSpPr>
          <p:cNvPr id="49166" name="Заголовок 2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4984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15000"/>
              </a:lnSpc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Техникум нефтехимии и нефтепереработки</a:t>
            </a:r>
            <a:endParaRPr lang="ru-RU" altLang="ru-RU" sz="3200" b="1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11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9665472"/>
              </p:ext>
            </p:extLst>
          </p:nvPr>
        </p:nvGraphicFramePr>
        <p:xfrm>
          <a:off x="285750" y="1714500"/>
          <a:ext cx="8286777" cy="3476625"/>
        </p:xfrm>
        <a:graphic>
          <a:graphicData uri="http://schemas.openxmlformats.org/drawingml/2006/table">
            <a:tbl>
              <a:tblPr/>
              <a:tblGrid>
                <a:gridCol w="2762259"/>
                <a:gridCol w="2762259"/>
                <a:gridCol w="2762259"/>
              </a:tblGrid>
              <a:tr h="1220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Строительно-монтажные работы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87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учебно-лабораторным оборудованием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87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Программное обеспечение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87D6"/>
                    </a:solidFill>
                  </a:tcPr>
                </a:tc>
              </a:tr>
              <a:tr h="2255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85,2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млн.руб.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13,5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млн.руб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ТАТНЕФТЬ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32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млн.руб.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ТАТНЕФТЬ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млн.руб.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4984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Нижнекамский индустриальный техникум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82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2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357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«Лучший мастер РТ»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26411754"/>
              </p:ext>
            </p:extLst>
          </p:nvPr>
        </p:nvGraphicFramePr>
        <p:xfrm>
          <a:off x="214313" y="635000"/>
          <a:ext cx="8715376" cy="6112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06"/>
                <a:gridCol w="2714635"/>
                <a:gridCol w="2714635"/>
              </a:tblGrid>
              <a:tr h="29705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 победителей 2014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 победителей 2015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г.Казань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Нижнекамский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Набережные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Челны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Бугульминский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Арский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Бавлинский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Альметьевский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Лениногорский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Аксубаевский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Кукморский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Мамадышский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Заинский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Черемшанский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Елабужский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Рыбно-Слободский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Алексеевский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Актанышский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Сармановский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районон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Дрожжановский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Нурлатский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Мензелинский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9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042"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7306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7411" name="Объект 1"/>
          <p:cNvSpPr>
            <a:spLocks noGrp="1"/>
          </p:cNvSpPr>
          <p:nvPr>
            <p:ph idx="1"/>
          </p:nvPr>
        </p:nvSpPr>
        <p:spPr>
          <a:xfrm>
            <a:off x="357158" y="928670"/>
            <a:ext cx="8351838" cy="4784725"/>
          </a:xfrm>
        </p:spPr>
        <p:txBody>
          <a:bodyPr/>
          <a:lstStyle/>
          <a:p>
            <a:pPr marL="0" indent="0">
              <a:buFont typeface="Symbol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Гимназия №1                                  36,8 млн.руб.</a:t>
            </a:r>
          </a:p>
          <a:p>
            <a:pPr marL="0" indent="0">
              <a:buFont typeface="Symbol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Лицей-интернат №24                    42,8 млн.руб.</a:t>
            </a:r>
          </a:p>
          <a:p>
            <a:pPr marL="0" indent="0">
              <a:buFont typeface="Symbol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Сухаревская школа                       9,1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Symbol" pitchFamily="18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Итого:                		    88,7 млн.руб.   </a:t>
            </a:r>
          </a:p>
          <a:p>
            <a:pPr marL="0" indent="0" algn="ctr">
              <a:buFont typeface="Symbol" pitchFamily="18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 программы капитального ремонта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Symbol" pitchFamily="18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школа №1      31,9 млн.руб.</a:t>
            </a:r>
          </a:p>
          <a:p>
            <a:pPr marL="0" indent="0">
              <a:buFont typeface="Symbol" pitchFamily="18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Верхнеуратьминская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школа       27,6 млн.руб.</a:t>
            </a:r>
          </a:p>
          <a:p>
            <a:pPr marL="0" indent="0">
              <a:buFont typeface="Symbol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Font typeface="Symbol" pitchFamily="18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4984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2537608"/>
            <a:ext cx="8208912" cy="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373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04412737"/>
              </p:ext>
            </p:extLst>
          </p:nvPr>
        </p:nvGraphicFramePr>
        <p:xfrm>
          <a:off x="214313" y="1357313"/>
          <a:ext cx="8715375" cy="3594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489"/>
                <a:gridCol w="1857381"/>
                <a:gridCol w="1714505"/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2014г.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заявлялись/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заявлялись/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6/3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5/4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17/13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23/11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140" name="Заголовок 2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8048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«Лучший мастер РТ»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16575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2"/>
          <p:cNvSpPr>
            <a:spLocks noGrp="1"/>
          </p:cNvSpPr>
          <p:nvPr>
            <p:ph type="title"/>
          </p:nvPr>
        </p:nvSpPr>
        <p:spPr>
          <a:xfrm>
            <a:off x="500063" y="71438"/>
            <a:ext cx="8229600" cy="35718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«Новый мастер РТ»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35885817"/>
              </p:ext>
            </p:extLst>
          </p:nvPr>
        </p:nvGraphicFramePr>
        <p:xfrm>
          <a:off x="214313" y="571500"/>
          <a:ext cx="8715375" cy="5164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17"/>
                <a:gridCol w="2857510"/>
                <a:gridCol w="2928948"/>
              </a:tblGrid>
              <a:tr h="29706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Район 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</a:t>
                      </a:r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 победителей</a:t>
                      </a:r>
                      <a:r>
                        <a:rPr lang="ru-RU" sz="1600" b="1" i="0" u="none" strike="noStrike" baseline="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2014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победителей 2015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.Казань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Дрожжановский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6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Набережные Челны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Нижнекамский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Бугульминский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Мамадышский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Бавлинский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Альметьевский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Лениногорский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Черемшанский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Елабужский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Рыбно-Слободский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7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Актанышский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Сармановский районон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Лаишевский район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Зеленодольский район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Нурлатский район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Кукморский район 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96"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973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35296436"/>
              </p:ext>
            </p:extLst>
          </p:nvPr>
        </p:nvGraphicFramePr>
        <p:xfrm>
          <a:off x="214313" y="1357313"/>
          <a:ext cx="8643936" cy="4500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24"/>
                <a:gridCol w="2201818"/>
                <a:gridCol w="2584494"/>
              </a:tblGrid>
              <a:tr h="1142995"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2014г.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заявлялись/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заявлялись/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5000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2/2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7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ПУ № 63 для детей с ограниченными возможностями здоровья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01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2/2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9/7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192" name="Заголовок 2"/>
          <p:cNvSpPr>
            <a:spLocks noGrp="1"/>
          </p:cNvSpPr>
          <p:nvPr>
            <p:ph type="title"/>
          </p:nvPr>
        </p:nvSpPr>
        <p:spPr>
          <a:xfrm>
            <a:off x="428625" y="332656"/>
            <a:ext cx="8229600" cy="8048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«Новый мастер РТ»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102317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2"/>
          <p:cNvSpPr>
            <a:spLocks noGrp="1"/>
          </p:cNvSpPr>
          <p:nvPr>
            <p:ph type="title"/>
          </p:nvPr>
        </p:nvSpPr>
        <p:spPr>
          <a:xfrm>
            <a:off x="642938" y="71438"/>
            <a:ext cx="8229600" cy="35718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Лучший преподаватель</a:t>
            </a: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00679856"/>
              </p:ext>
            </p:extLst>
          </p:nvPr>
        </p:nvGraphicFramePr>
        <p:xfrm>
          <a:off x="285750" y="571500"/>
          <a:ext cx="8501063" cy="5872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39"/>
                <a:gridCol w="4429124"/>
              </a:tblGrid>
              <a:tr h="297086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Район 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победителей 2015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.Казань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Набережные Челны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Нижнекамский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Бугульминский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Арский район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Альметьевский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Лениногорский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Дрожжановский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Заинский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Аксубаевский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Зеленодольский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Нурлатский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Мензелинский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Чистопольский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Апастовский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Атнинский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Кукморский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Лаишевский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</a:t>
                      </a: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Мамадышский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Рыбно-Слободский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район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Сармановский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районон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13"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7374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7858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«Лучший преподаватель»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4878768"/>
              </p:ext>
            </p:extLst>
          </p:nvPr>
        </p:nvGraphicFramePr>
        <p:xfrm>
          <a:off x="214313" y="1357313"/>
          <a:ext cx="8501062" cy="474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0547"/>
                <a:gridCol w="3410515"/>
              </a:tblGrid>
              <a:tr h="977746"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заявлялись/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8/2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политехнический колледж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им.Е.Н.Королёва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4/-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педагогический колледж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3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38/7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6162172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1071563"/>
            <a:ext cx="8286750" cy="51435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63" y="327025"/>
            <a:ext cx="822960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eaLnBrk="1" fontAlgn="auto" hangingPunct="1">
              <a:spcAft>
                <a:spcPts val="0"/>
              </a:spcAft>
              <a:defRPr sz="40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eaLnBrk="0" hangingPunct="0"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eaLnBrk="0" hangingPunct="0"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eaLnBrk="0" hangingPunct="0"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eaLnBrk="0" hangingPunct="0"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Конкурс «Лучший по профессии»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9662810"/>
              </p:ext>
            </p:extLst>
          </p:nvPr>
        </p:nvGraphicFramePr>
        <p:xfrm>
          <a:off x="373063" y="1446213"/>
          <a:ext cx="8483600" cy="3638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307"/>
                <a:gridCol w="4734427"/>
                <a:gridCol w="2827866"/>
              </a:tblGrid>
              <a:tr h="82287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количество мероприятий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3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3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Межрегиональный </a:t>
                      </a: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3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01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 </a:t>
                      </a: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3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 </a:t>
                      </a: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33">
                <a:tc>
                  <a:txBody>
                    <a:bodyPr/>
                    <a:lstStyle/>
                    <a:p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382240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72548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«Лучший по профессии»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04289129"/>
              </p:ext>
            </p:extLst>
          </p:nvPr>
        </p:nvGraphicFramePr>
        <p:xfrm>
          <a:off x="142875" y="857250"/>
          <a:ext cx="8786814" cy="551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49"/>
                <a:gridCol w="1698552"/>
                <a:gridCol w="1019898"/>
                <a:gridCol w="1019897"/>
                <a:gridCol w="1333718"/>
              </a:tblGrid>
              <a:tr h="457250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 профессии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5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35316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Аппаратчик-оператор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НТК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ННК, ТНН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Лаборант химического анализа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ННК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НТК, ТНН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8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Машинист технологических насосов и компрессоров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ТНН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ННК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8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Слесарь по контрольно-измерительным приборам и автоматике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ННК, ТНН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16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Сварщик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ТНН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774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Электромонтер по ремонту и обслуживанию электрооборудования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НТК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НИТ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Лучший автомеханик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НПК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049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Техническая эксплуатация и ремонт электрического и электромеханического оборудования (по отраслям)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ННК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99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Портной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НТК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плиточник-облицовщик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Всероссийский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061593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86812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чемпионат </a:t>
            </a:r>
            <a:r>
              <a:rPr lang="en-US" alt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Russia-201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 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36144092"/>
              </p:ext>
            </p:extLst>
          </p:nvPr>
        </p:nvGraphicFramePr>
        <p:xfrm>
          <a:off x="142875" y="785813"/>
          <a:ext cx="8858251" cy="5816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756"/>
                <a:gridCol w="1559092"/>
                <a:gridCol w="992128"/>
                <a:gridCol w="1133860"/>
                <a:gridCol w="1700790"/>
                <a:gridCol w="1771625"/>
              </a:tblGrid>
              <a:tr h="37079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Город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Количество призовых мест  (медалей)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Золото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Серебро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Бронза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Казань 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Calibri"/>
                          <a:cs typeface="Times New Roman"/>
                        </a:rPr>
                        <a:t>Наб.Челны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0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Нижнекамск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18 в т.ч.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5 стажеров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 в т.ч.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1-АПК (в зачет)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1-НТК(вне зачета)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 в т.ч.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1-ННК(в зачет)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2-АПК (в зачет)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Бугульма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Зеленодольск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Тетюши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Арск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Calibri"/>
                          <a:cs typeface="Times New Roman"/>
                        </a:rPr>
                        <a:t>Лубяны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Альметьевск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Лениногорск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Calibri"/>
                          <a:cs typeface="Times New Roman"/>
                        </a:rPr>
                        <a:t>Рыбная Слобода</a:t>
                      </a:r>
                      <a:endParaRPr lang="ru-RU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137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939944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142875" y="144016"/>
            <a:ext cx="8858250" cy="9807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чемпионате</a:t>
            </a:r>
            <a:r>
              <a:rPr lang="en-US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Russia-201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79750801"/>
              </p:ext>
            </p:extLst>
          </p:nvPr>
        </p:nvGraphicFramePr>
        <p:xfrm>
          <a:off x="142875" y="1214438"/>
          <a:ext cx="8786813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50"/>
                <a:gridCol w="1643062"/>
                <a:gridCol w="1143000"/>
                <a:gridCol w="1571625"/>
                <a:gridCol w="12858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образовательная организация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компетенций республиканский этап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участников/призеров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компетенций Национальный (Всероссийский) этап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/призеров</a:t>
                      </a: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15/7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8/3(в зачет)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3/-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5/1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(вне зачета)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5/3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2/1(в зачет)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политехнический колледж им. Е.Н.Королёва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5/1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Нижнекамский педагогический колледж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39/13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13/4(в зачет)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1(вне зачета)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060875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6288101"/>
              </p:ext>
            </p:extLst>
          </p:nvPr>
        </p:nvGraphicFramePr>
        <p:xfrm>
          <a:off x="71438" y="1714500"/>
          <a:ext cx="9001125" cy="3929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10"/>
                <a:gridCol w="1670070"/>
                <a:gridCol w="1401754"/>
                <a:gridCol w="1285880"/>
                <a:gridCol w="1214442"/>
                <a:gridCol w="1643069"/>
              </a:tblGrid>
              <a:tr h="78572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образовательная организация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профессии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  заявившихся участников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финалистов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688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ГАОУ СПО «Нижнекамский агропромышленный колледж»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Машинист дорожных и строительных  машин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Никишин А.И.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68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 сухого метода строительства, штукатур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3место</a:t>
                      </a:r>
                    </a:p>
                    <a:p>
                      <a:pPr algn="ctr"/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Владимиров М.Ю.</a:t>
                      </a:r>
                    </a:p>
                    <a:p>
                      <a:pPr algn="ctr"/>
                      <a:r>
                        <a:rPr lang="ru-RU" sz="1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Кабиров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Ф.Л.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58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</a:p>
                    <a:p>
                      <a:pPr algn="ctr"/>
                      <a:r>
                        <a:rPr lang="ru-RU" sz="1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ЗарифуллинаВ.Р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75" name="Заголовок 2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000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ru-RU" sz="36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Russia-201</a:t>
            </a: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чемпионат</a:t>
            </a:r>
            <a:endParaRPr lang="ru-RU" altLang="ru-RU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9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599903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428596" y="928670"/>
            <a:ext cx="8185189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№7 				850 тыс.руб.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№10 				850 тыс.руб.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Гимназия №22 				850 тыс.руб.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Гимназия №25				850 тыс.руб. 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№28				850 тыс.руб.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№33 				850 тыс.руб.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Гимназия №1 				850 тыс.руб. 	</a:t>
            </a:r>
          </a:p>
          <a:p>
            <a:pPr marL="444500" lvl="0" eaLnBrk="0" hangingPunct="0"/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Гимназия №2				850 тыс.руб. </a:t>
            </a:r>
          </a:p>
          <a:p>
            <a:pPr marL="444500" lvl="0" eaLnBrk="0" hangingPunct="0"/>
            <a:r>
              <a:rPr lang="ru-RU" sz="2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Простинская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школа			850 тыс.руб. </a:t>
            </a:r>
          </a:p>
          <a:p>
            <a:pPr marL="444500" lvl="0" eaLnBrk="0" hangingPunct="0"/>
            <a:r>
              <a:rPr lang="ru-RU" sz="2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Красноключинская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школа		850 тыс.руб. </a:t>
            </a:r>
          </a:p>
          <a:p>
            <a:pPr marL="444500" lvl="0" eaLnBrk="0" hangingPunct="0"/>
            <a:r>
              <a:rPr lang="ru-RU" sz="2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школа №2		850 тыс.руб.  </a:t>
            </a:r>
          </a:p>
          <a:p>
            <a:pPr marL="4445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№18 </a:t>
            </a:r>
            <a:r>
              <a:rPr lang="en-US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вида 			1384,3 тыс.руб.</a:t>
            </a:r>
          </a:p>
          <a:p>
            <a:pPr marL="4445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Политехнический колледж 		1010 тыс.руб.</a:t>
            </a:r>
          </a:p>
          <a:p>
            <a:pPr marL="4445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Технологический колледж 		980 тыс.руб.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Итого 					12 724,29 тыс.руб.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83568" y="5733256"/>
            <a:ext cx="7930217" cy="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831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42875" y="642938"/>
            <a:ext cx="900112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бизнес-проектов государственных профессиональных образовательных организаций Республики Татарстан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87624" y="2492896"/>
            <a:ext cx="706797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Грант 1 900 000 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Нижнекамский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технологический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колледж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1685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858250" cy="27257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по профессиональной ориентации обучающихся в системе среднего профессионального образования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178594" y="2924944"/>
            <a:ext cx="8786812" cy="2697163"/>
          </a:xfrm>
        </p:spPr>
        <p:txBody>
          <a:bodyPr rtlCol="0"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рант 1 000 000 рублей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Нижнекамский агропромышленный колледж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Техникум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нефтехимии и нефтепереработки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954068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42888" y="274638"/>
            <a:ext cx="8686800" cy="10112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Научно-практические конференции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05049427"/>
              </p:ext>
            </p:extLst>
          </p:nvPr>
        </p:nvGraphicFramePr>
        <p:xfrm>
          <a:off x="468313" y="1484313"/>
          <a:ext cx="8351837" cy="3816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077"/>
                <a:gridCol w="4474814"/>
                <a:gridCol w="2783946"/>
              </a:tblGrid>
              <a:tr h="101020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2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2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2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2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28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746652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457200" y="548680"/>
            <a:ext cx="8229600" cy="6429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профессиональных образовательных организаций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9190833"/>
              </p:ext>
            </p:extLst>
          </p:nvPr>
        </p:nvGraphicFramePr>
        <p:xfrm>
          <a:off x="214313" y="1571625"/>
          <a:ext cx="8643937" cy="4651373"/>
        </p:xfrm>
        <a:graphic>
          <a:graphicData uri="http://schemas.openxmlformats.org/drawingml/2006/table">
            <a:tbl>
              <a:tblPr/>
              <a:tblGrid>
                <a:gridCol w="528637"/>
                <a:gridCol w="5434013"/>
                <a:gridCol w="1419225"/>
                <a:gridCol w="1262062"/>
              </a:tblGrid>
              <a:tr h="10516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pitchFamily="34" charset="0"/>
                        </a:rPr>
                        <a:t>№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образовательная организация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0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политехнический колледж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им.Е.Н.Королева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агропромышленный колледж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индустриальный техникум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сварочно-монтажный колледж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нефтехимический колледж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технологический колледж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 педагогический колледж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1543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500063"/>
            <a:ext cx="8785225" cy="53768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профессиональной ориентации детей и молодежи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7715250" cy="142875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1401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370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института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 учреждений СПО 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 школ, из них: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30238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 школ по траектории – школа – СПО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30238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 школ по траектории – школа – ВУЗ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30238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т.ч. 4 школы (10-11 класс)– только ВУЗы.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реализации программы принимали участие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="" xmlns:p14="http://schemas.microsoft.com/office/powerpoint/2010/main" val="230069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6029325"/>
            <a:ext cx="9144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87195556"/>
              </p:ext>
            </p:extLst>
          </p:nvPr>
        </p:nvGraphicFramePr>
        <p:xfrm>
          <a:off x="179388" y="765175"/>
          <a:ext cx="8785224" cy="520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204"/>
                <a:gridCol w="696098"/>
                <a:gridCol w="1080151"/>
                <a:gridCol w="1584221"/>
                <a:gridCol w="1584221"/>
                <a:gridCol w="2376329"/>
              </a:tblGrid>
              <a:tr h="663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Обучающиеся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программе СПО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чел/%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Обучающиеся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программе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чел/%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Обучающиеся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вне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программы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причине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(доп. образование)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чел/%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Лицей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 (27%)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(27%)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 (72%)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 (43%)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(33%)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129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21(40%)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 (54%)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79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(52%)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r>
                        <a:rPr lang="tt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r>
                        <a:rPr lang="tt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(35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(5%)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(71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tt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(5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123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(5%)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950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Охват обучающихся</a:t>
            </a:r>
          </a:p>
        </p:txBody>
      </p:sp>
    </p:spTree>
    <p:extLst>
      <p:ext uri="{BB962C8B-B14F-4D97-AF65-F5344CB8AC3E}">
        <p14:creationId xmlns="" xmlns:p14="http://schemas.microsoft.com/office/powerpoint/2010/main" val="2365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  <a:p>
            <a:r>
              <a:rPr lang="ru-RU" smtClean="0"/>
              <a:t> </a:t>
            </a:r>
          </a:p>
        </p:txBody>
      </p:sp>
      <p:sp>
        <p:nvSpPr>
          <p:cNvPr id="5017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830421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989174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8" y="765175"/>
            <a:ext cx="8607425" cy="5976938"/>
          </a:xfrm>
        </p:spPr>
        <p:txBody>
          <a:bodyPr rtlCol="0"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Систематизировать мониторинг  учебных и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внеучебных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достижений каждой образовательной организации, в т.ч. с помощью независимой оценки качества. Проанализировать в целом показатели образовательных организаций района  по итогам рейтингов Министерства образования и науки РТ. Принять меры по улучшению показателей</a:t>
            </a:r>
          </a:p>
          <a:p>
            <a:endParaRPr lang="ru-RU" sz="1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Расширить применение современных образовательных  технологий в педагогической деятельности, улучшить результативность участия в профессиональных конкурсах, в том числе на получение Грантов</a:t>
            </a:r>
          </a:p>
          <a:p>
            <a:endParaRPr lang="ru-RU" sz="1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Систематически выявлять и сопровождать детей с особыми образовательными потребностями</a:t>
            </a:r>
          </a:p>
          <a:p>
            <a:endParaRPr lang="ru-RU" sz="1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Проанализировать результаты реализации ФГОС в начальных классах, провести диагностику образовательной потребности и затруднений учителей начальной и основной школы. Обеспечить условия для перехода на ФГОС основного общего образования</a:t>
            </a:r>
          </a:p>
          <a:p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+mj-lt"/>
              <a:buAutoNum type="arabicPeriod"/>
              <a:defRPr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5429"/>
            <a:ext cx="8229600" cy="5492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на 2015 – 2016 учебный год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09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50" y="1071563"/>
            <a:ext cx="8643938" cy="5429250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Принять комплекс мер, направленных на реализацию Стратегии развития воспитания обучающихся в Республике Татарстан на 2015-2025 годы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Совершенствовать работу по популяризации рабочих профессий за счет реализации муниципальной программы профессиональной ориентации детей и молодежи во всех образовательных организациях города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Изучить и  обобщить опыт трудового обучения и воспитания проекта «Я – мужчина», расширить возможности работы кабинетов технологии, в том числе во внеурочное время</a:t>
            </a:r>
          </a:p>
          <a:p>
            <a:pPr>
              <a:buNone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Организовать проведение муниципального  конкурса профессионального мастерства, в том числе по стандартам  WORLDSKILLS</a:t>
            </a: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45592"/>
            <a:ext cx="8229600" cy="5191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на 2015 – 2016 учебный год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967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599903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6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Физкультурно-оздоровительный комплекс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1394287" y="2928934"/>
            <a:ext cx="7286676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Школа №1	Школа №33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Лицей №35	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Шингальчинская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школа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1857356" y="2000240"/>
            <a:ext cx="5286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Спортивные площадки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2643174" y="4286256"/>
            <a:ext cx="3786214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Спортивный зал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86050" y="5072074"/>
            <a:ext cx="35718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spcBef>
                <a:spcPts val="600"/>
              </a:spcBef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Простинская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школа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428728" y="915399"/>
            <a:ext cx="64207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spcBef>
                <a:spcPts val="600"/>
              </a:spcBef>
            </a:pP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Татарстанский кадетский корпус</a:t>
            </a:r>
          </a:p>
        </p:txBody>
      </p:sp>
    </p:spTree>
    <p:extLst>
      <p:ext uri="{BB962C8B-B14F-4D97-AF65-F5344CB8AC3E}">
        <p14:creationId xmlns="" xmlns:p14="http://schemas.microsoft.com/office/powerpoint/2010/main" val="322556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7074" r="51161"/>
          <a:stretch/>
        </p:blipFill>
        <p:spPr>
          <a:xfrm>
            <a:off x="0" y="6026041"/>
            <a:ext cx="9144000" cy="831959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1538" y="692150"/>
            <a:ext cx="7408862" cy="4968875"/>
          </a:xfrm>
        </p:spPr>
        <p:txBody>
          <a:bodyPr>
            <a:noAutofit/>
          </a:bodyPr>
          <a:lstStyle/>
          <a:p>
            <a:pPr marL="0" indent="0" algn="ctr">
              <a:buFont typeface="Symbol" pitchFamily="18" charset="2"/>
              <a:buNone/>
              <a:defRPr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Symbol" pitchFamily="18" charset="2"/>
              <a:buNone/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27853 ученика</a:t>
            </a:r>
          </a:p>
          <a:p>
            <a:pPr marL="0" indent="0" algn="ctr">
              <a:buFont typeface="Symbol" pitchFamily="18" charset="2"/>
              <a:buNone/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(увеличение на 208 детей)</a:t>
            </a:r>
          </a:p>
          <a:p>
            <a:pPr marL="0" indent="0" algn="ctr">
              <a:buFont typeface="Symbol" pitchFamily="18" charset="2"/>
              <a:buNone/>
              <a:defRPr/>
            </a:pP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Symbol" pitchFamily="18" charset="2"/>
              <a:buNone/>
              <a:defRPr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3130 </a:t>
            </a:r>
          </a:p>
          <a:p>
            <a:pPr marL="0" indent="0" algn="ctr">
              <a:buFont typeface="Symbol" pitchFamily="18" charset="2"/>
              <a:buNone/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(увеличение на 197 детей)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7126</TotalTime>
  <Words>5032</Words>
  <Application>Microsoft Office PowerPoint</Application>
  <PresentationFormat>Экран (4:3)</PresentationFormat>
  <Paragraphs>2688</Paragraphs>
  <Slides>79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1" baseType="lpstr">
      <vt:lpstr>Волна</vt:lpstr>
      <vt:lpstr>Worksheet</vt:lpstr>
      <vt:lpstr>Публичный доклад начальника управления образования исполнительного комитета  Нижнекамского муниципального района республики Татарстан Фаретдинова Айдара Рафисовича по итогам 2014-2015 уч.года </vt:lpstr>
      <vt:lpstr>Слайд 2</vt:lpstr>
      <vt:lpstr>Задачи на 2014 – 2015 учебный год</vt:lpstr>
      <vt:lpstr>Задачи на 2014 – 2015 учебный год </vt:lpstr>
      <vt:lpstr>Образовательные организации</vt:lpstr>
      <vt:lpstr>Капитальный ремонт</vt:lpstr>
      <vt:lpstr>Доступная среда</vt:lpstr>
      <vt:lpstr>Физкультурно-оздоровительный комплекс</vt:lpstr>
      <vt:lpstr>Слайд 9</vt:lpstr>
      <vt:lpstr>Слайд 10</vt:lpstr>
      <vt:lpstr> Учителя высшей квалификационной категории </vt:lpstr>
      <vt:lpstr>Лучшие учителя в рамках приоритетного национального  проекта  «Образование» в 2015 году </vt:lpstr>
      <vt:lpstr>Конкурс авторских программ мастер-классов  «Педагог-мастер»</vt:lpstr>
      <vt:lpstr>Рейтинг по кадрам инновационных школ</vt:lpstr>
      <vt:lpstr>Рейтинг по кадрам средних школ</vt:lpstr>
      <vt:lpstr>Рейтинг по кадрам основных школ</vt:lpstr>
      <vt:lpstr>«Качество образования»</vt:lpstr>
      <vt:lpstr> </vt:lpstr>
      <vt:lpstr>Динамика результатов по обязательным предметам (средний балл)</vt:lpstr>
      <vt:lpstr>Средний балл ЕГЭ по русскому языку</vt:lpstr>
      <vt:lpstr>Средний балл ЕГЭ по математике (профильный уровень)</vt:lpstr>
      <vt:lpstr>Средний балл ЕГЭ по математике (базовый уровень)</vt:lpstr>
      <vt:lpstr>80 баллов и более</vt:lpstr>
      <vt:lpstr>Количество 100-балльников</vt:lpstr>
      <vt:lpstr> </vt:lpstr>
      <vt:lpstr>100 лучших городских общеобразовательных организаций РТ</vt:lpstr>
      <vt:lpstr>Результаты олимпиад</vt:lpstr>
      <vt:lpstr>Региональный этап всероссийских олимпиад  (9-11 классы)</vt:lpstr>
      <vt:lpstr>Рейтинг среди  муниципальных образований  по итогам Всероссийских олимпиад</vt:lpstr>
      <vt:lpstr>             </vt:lpstr>
      <vt:lpstr>Качество образования</vt:lpstr>
      <vt:lpstr>Слайд 32</vt:lpstr>
      <vt:lpstr>Не перешедшие порог по предметам по выбору</vt:lpstr>
      <vt:lpstr>Слайд 34</vt:lpstr>
      <vt:lpstr>Слайд 35</vt:lpstr>
      <vt:lpstr>Слайд 36</vt:lpstr>
      <vt:lpstr>Рейтинговые показатели</vt:lpstr>
      <vt:lpstr>Результаты республиканских олимпиад</vt:lpstr>
      <vt:lpstr>Рейтинговые показатели</vt:lpstr>
      <vt:lpstr>Слайд 40</vt:lpstr>
      <vt:lpstr>Слайд 41</vt:lpstr>
      <vt:lpstr>Слайд 42</vt:lpstr>
      <vt:lpstr>Национальное образование</vt:lpstr>
      <vt:lpstr>Показатели рейтингования в сфере воспитания и дополнительного образования</vt:lpstr>
      <vt:lpstr> Выполнение нормативов  «Готов к труду и обороне» </vt:lpstr>
      <vt:lpstr>Преступления среди несовершеннолетних</vt:lpstr>
      <vt:lpstr>Психолого-педагогическая служба</vt:lpstr>
      <vt:lpstr>Динамика суицидов</vt:lpstr>
      <vt:lpstr>Эффективность профилактики социально-негативных проявлений</vt:lpstr>
      <vt:lpstr>Конкурсы воспитательной направленности  </vt:lpstr>
      <vt:lpstr>Рейтинг по развитию технического творчества</vt:lpstr>
      <vt:lpstr>      </vt:lpstr>
      <vt:lpstr>Рейтинг инновационных школ</vt:lpstr>
      <vt:lpstr> Рейтинг общеобразовательных школ </vt:lpstr>
      <vt:lpstr>Воспитание и дополнительное образование</vt:lpstr>
      <vt:lpstr>  Рейтинговые показатели   </vt:lpstr>
      <vt:lpstr>Техникум нефтехимии и нефтепереработки</vt:lpstr>
      <vt:lpstr> Нижнекамский индустриальный техникум </vt:lpstr>
      <vt:lpstr>Грант «Лучший мастер РТ»</vt:lpstr>
      <vt:lpstr>Грант «Лучший мастер РТ»</vt:lpstr>
      <vt:lpstr>Грант «Новый мастер РТ»</vt:lpstr>
      <vt:lpstr>Грант «Новый мастер РТ»</vt:lpstr>
      <vt:lpstr>Грант «Лучший преподаватель»</vt:lpstr>
      <vt:lpstr>Грант «Лучший преподаватель»</vt:lpstr>
      <vt:lpstr>Слайд 65</vt:lpstr>
      <vt:lpstr>Конкурс «Лучший по профессии»</vt:lpstr>
      <vt:lpstr>Национальный чемпионат Worldskills Russia-2015   </vt:lpstr>
      <vt:lpstr>Участие в чемпионате Worldskills Russia-2015</vt:lpstr>
      <vt:lpstr>Worldskills Russia-2015 национальный чемпионат</vt:lpstr>
      <vt:lpstr>Конкурс бизнес-проектов государственных профессиональных образовательных организаций Республики Татарстан</vt:lpstr>
      <vt:lpstr>Конкурс по профессиональной ориентации обучающихся в системе среднего профессионального образования  Республики Татарстан </vt:lpstr>
      <vt:lpstr>Научно-практические конференции</vt:lpstr>
      <vt:lpstr>Слайд 73</vt:lpstr>
      <vt:lpstr>  Программа профессиональной ориентации детей и молодежи  </vt:lpstr>
      <vt:lpstr>В реализации программы принимали участие</vt:lpstr>
      <vt:lpstr>Охват обучающихся</vt:lpstr>
      <vt:lpstr>Слайд 77</vt:lpstr>
      <vt:lpstr>Задачи на 2015 – 2016 учебный год</vt:lpstr>
      <vt:lpstr>Задачи на 2015 – 2016 учебный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MONOBLOK</cp:lastModifiedBy>
  <cp:revision>551</cp:revision>
  <dcterms:created xsi:type="dcterms:W3CDTF">2013-08-17T08:31:46Z</dcterms:created>
  <dcterms:modified xsi:type="dcterms:W3CDTF">2015-09-08T07:30:20Z</dcterms:modified>
</cp:coreProperties>
</file>